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4" r:id="rId4"/>
    <p:sldId id="279" r:id="rId5"/>
    <p:sldId id="278" r:id="rId6"/>
    <p:sldId id="277" r:id="rId7"/>
    <p:sldId id="276" r:id="rId8"/>
    <p:sldId id="280" r:id="rId9"/>
    <p:sldId id="291" r:id="rId10"/>
    <p:sldId id="320" r:id="rId11"/>
    <p:sldId id="319" r:id="rId12"/>
    <p:sldId id="318" r:id="rId13"/>
    <p:sldId id="317" r:id="rId14"/>
    <p:sldId id="316" r:id="rId15"/>
    <p:sldId id="315" r:id="rId16"/>
    <p:sldId id="314" r:id="rId17"/>
    <p:sldId id="323" r:id="rId18"/>
    <p:sldId id="322" r:id="rId19"/>
    <p:sldId id="321" r:id="rId20"/>
    <p:sldId id="303" r:id="rId21"/>
    <p:sldId id="326" r:id="rId22"/>
    <p:sldId id="325" r:id="rId23"/>
    <p:sldId id="327" r:id="rId24"/>
    <p:sldId id="324" r:id="rId25"/>
    <p:sldId id="271" r:id="rId26"/>
    <p:sldId id="285" r:id="rId27"/>
    <p:sldId id="286" r:id="rId28"/>
    <p:sldId id="287" r:id="rId29"/>
    <p:sldId id="288" r:id="rId30"/>
    <p:sldId id="293" r:id="rId31"/>
    <p:sldId id="298" r:id="rId32"/>
    <p:sldId id="289" r:id="rId33"/>
    <p:sldId id="30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9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8855-141C-47A2-9082-51B74C32BA8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FCE6-BE3B-44BB-80CF-3CC985C5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2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8855-141C-47A2-9082-51B74C32BA8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FCE6-BE3B-44BB-80CF-3CC985C5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4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8855-141C-47A2-9082-51B74C32BA8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FCE6-BE3B-44BB-80CF-3CC985C5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7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8855-141C-47A2-9082-51B74C32BA8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FCE6-BE3B-44BB-80CF-3CC985C5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2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8855-141C-47A2-9082-51B74C32BA8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FCE6-BE3B-44BB-80CF-3CC985C5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5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8855-141C-47A2-9082-51B74C32BA8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FCE6-BE3B-44BB-80CF-3CC985C5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9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8855-141C-47A2-9082-51B74C32BA8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FCE6-BE3B-44BB-80CF-3CC985C5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8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8855-141C-47A2-9082-51B74C32BA8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FCE6-BE3B-44BB-80CF-3CC985C5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1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8855-141C-47A2-9082-51B74C32BA8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FCE6-BE3B-44BB-80CF-3CC985C5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7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8855-141C-47A2-9082-51B74C32BA8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FCE6-BE3B-44BB-80CF-3CC985C5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1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8855-141C-47A2-9082-51B74C32BA8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FCE6-BE3B-44BB-80CF-3CC985C5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6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F8855-141C-47A2-9082-51B74C32BA8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CFCE6-BE3B-44BB-80CF-3CC985C5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5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20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jpeg"/><Relationship Id="rId7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20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2.gif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11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49412"/>
            <a:ext cx="4267200" cy="1470025"/>
          </a:xfrm>
        </p:spPr>
        <p:txBody>
          <a:bodyPr>
            <a:normAutofit fontScale="90000"/>
          </a:bodyPr>
          <a:lstStyle/>
          <a:p>
            <a:r>
              <a:rPr lang="en-US" sz="5100" dirty="0"/>
              <a:t>Andrew Hill, J.D.</a:t>
            </a:r>
            <a:br>
              <a:rPr lang="en-US" sz="5100" dirty="0"/>
            </a:br>
            <a:r>
              <a:rPr lang="en-US" sz="1600" dirty="0">
                <a:solidFill>
                  <a:schemeClr val="bg1"/>
                </a:solidFill>
              </a:rPr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Associate Professor of Philosophy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9600"/>
            <a:ext cx="64008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St. Philip’s College</a:t>
            </a:r>
          </a:p>
          <a:p>
            <a:r>
              <a:rPr lang="en-US" sz="4000" dirty="0"/>
              <a:t>San Antonio, Texas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305B5-773F-444A-912A-490CF9EBA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6992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71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24174"/>
              </p:ext>
            </p:extLst>
          </p:nvPr>
        </p:nvGraphicFramePr>
        <p:xfrm>
          <a:off x="685800" y="200313"/>
          <a:ext cx="4343400" cy="6289550"/>
        </p:xfrm>
        <a:graphic>
          <a:graphicData uri="http://schemas.openxmlformats.org/drawingml/2006/table">
            <a:tbl>
              <a:tblPr firstRow="1" firstCol="1" bandRow="1"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Andrew Hill, J.D.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Teaching/Academic Affairs</a:t>
                      </a: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533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14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79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185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6185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314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314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Lecturer</a:t>
                      </a: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Law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Graduate School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St. Mary's University, 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1998 - 2003</a:t>
                      </a: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448903"/>
                  </a:ext>
                </a:extLst>
              </a:tr>
            </a:tbl>
          </a:graphicData>
        </a:graphic>
      </p:graphicFrame>
      <p:pic>
        <p:nvPicPr>
          <p:cNvPr id="1034" name="Picture 25" descr="St_Marys_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63" y="5791200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question58.com/uploads/1/3/2/9/13292750/1529178_orig.jpg?267">
            <a:extLst>
              <a:ext uri="{FF2B5EF4-FFF2-40B4-BE49-F238E27FC236}">
                <a16:creationId xmlns:a16="http://schemas.microsoft.com/office/drawing/2014/main" id="{5A0B3A5E-D24F-4021-A5CB-CAF185706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51010"/>
            <a:ext cx="3938587" cy="26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9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066635"/>
              </p:ext>
            </p:extLst>
          </p:nvPr>
        </p:nvGraphicFramePr>
        <p:xfrm>
          <a:off x="685800" y="200313"/>
          <a:ext cx="4343400" cy="6326984"/>
        </p:xfrm>
        <a:graphic>
          <a:graphicData uri="http://schemas.openxmlformats.org/drawingml/2006/table">
            <a:tbl>
              <a:tblPr firstRow="1" firstCol="1" bandRow="1"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Andrew Hill, J.D.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Teaching/Academic Affairs</a:t>
                      </a: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533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14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79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185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6185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314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Senior Lecturer</a:t>
                      </a: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Law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Graduate School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St. Mary's University, 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2003 - 2006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314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Lecturer</a:t>
                      </a: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Law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Graduate School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St. Mary's University, 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1998 - 2003</a:t>
                      </a: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448903"/>
                  </a:ext>
                </a:extLst>
              </a:tr>
            </a:tbl>
          </a:graphicData>
        </a:graphic>
      </p:graphicFrame>
      <p:pic>
        <p:nvPicPr>
          <p:cNvPr id="1035" name="Picture 24" descr="St_Marys_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63" y="4953000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25" descr="St_Marys_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63" y="5791200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question58.com/uploads/1/3/2/9/13292750/9645638_orig.jpg">
            <a:extLst>
              <a:ext uri="{FF2B5EF4-FFF2-40B4-BE49-F238E27FC236}">
                <a16:creationId xmlns:a16="http://schemas.microsoft.com/office/drawing/2014/main" id="{4CABD006-89DE-4548-AB97-19DD1BC9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61805"/>
            <a:ext cx="3885413" cy="286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4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621294"/>
              </p:ext>
            </p:extLst>
          </p:nvPr>
        </p:nvGraphicFramePr>
        <p:xfrm>
          <a:off x="685800" y="200313"/>
          <a:ext cx="4343400" cy="6344510"/>
        </p:xfrm>
        <a:graphic>
          <a:graphicData uri="http://schemas.openxmlformats.org/drawingml/2006/table">
            <a:tbl>
              <a:tblPr firstRow="1" firstCol="1" bandRow="1"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Andrew Hill, J.D.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Teaching/Academic Affairs</a:t>
                      </a: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533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14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79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185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6185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Adjunct Instructor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, Philosophy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Humanities Division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Tarrant County College, Fort Worth, Texas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2006 - 2010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314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Senior Lecturer</a:t>
                      </a: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Law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Graduate School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St. Mary's University, 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2003 - 2006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314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Lecturer</a:t>
                      </a: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Law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Graduate School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St. Mary's University, 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1998 - 2003</a:t>
                      </a: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448903"/>
                  </a:ext>
                </a:extLst>
              </a:tr>
            </a:tbl>
          </a:graphicData>
        </a:graphic>
      </p:graphicFrame>
      <p:pic>
        <p:nvPicPr>
          <p:cNvPr id="1036" name="Picture 292" descr="Tarrant_County_Colle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25" y="41148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24" descr="St_Marys_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25" y="5022713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25" descr="St_Marys_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25" y="5825851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question58.com/uploads/1/3/2/9/13292750/9888217_orig.jpg">
            <a:extLst>
              <a:ext uri="{FF2B5EF4-FFF2-40B4-BE49-F238E27FC236}">
                <a16:creationId xmlns:a16="http://schemas.microsoft.com/office/drawing/2014/main" id="{F755AEFF-7FE0-4ECB-B49C-536B6D30B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694205"/>
            <a:ext cx="3810000" cy="285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3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333227"/>
              </p:ext>
            </p:extLst>
          </p:nvPr>
        </p:nvGraphicFramePr>
        <p:xfrm>
          <a:off x="685800" y="200313"/>
          <a:ext cx="4343400" cy="6362036"/>
        </p:xfrm>
        <a:graphic>
          <a:graphicData uri="http://schemas.openxmlformats.org/drawingml/2006/table">
            <a:tbl>
              <a:tblPr firstRow="1" firstCol="1" bandRow="1"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Andrew Hill, J.D.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Teaching/Academic Affairs</a:t>
                      </a: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533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14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79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185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Adjunct Instructor</a:t>
                      </a: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Law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School of Ministry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University of Dallas, Irving, Texas		    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2006 - 2010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6185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Adjunct Instructor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, Philosophy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Humanities Division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Tarrant County College, Fort Worth, Texas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2006 - 2010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314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Senior Lecturer</a:t>
                      </a: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Law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Graduate School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St. Mary's University, 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2003 - 2006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314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Lecturer</a:t>
                      </a: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Law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Graduate School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St. Mary's University, 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1998 - 2003</a:t>
                      </a: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448903"/>
                  </a:ext>
                </a:extLst>
              </a:tr>
            </a:tbl>
          </a:graphicData>
        </a:graphic>
      </p:graphicFrame>
      <p:pic>
        <p:nvPicPr>
          <p:cNvPr id="1036" name="Picture 292" descr="Tarrant_County_Colle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73" y="4145716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22" descr="U of Dallas -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37" y="3334084"/>
            <a:ext cx="533599" cy="5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24" descr="St_Marys_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10" y="5015341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25" descr="St_Marys_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10" y="5837341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question58.com/uploads/1/3/2/9/13292750/9821729_orig.jpg">
            <a:extLst>
              <a:ext uri="{FF2B5EF4-FFF2-40B4-BE49-F238E27FC236}">
                <a16:creationId xmlns:a16="http://schemas.microsoft.com/office/drawing/2014/main" id="{FF5E0BBA-E91B-489B-83AB-08DCEB123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33" y="3138101"/>
            <a:ext cx="2571767" cy="342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1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007718"/>
              </p:ext>
            </p:extLst>
          </p:nvPr>
        </p:nvGraphicFramePr>
        <p:xfrm>
          <a:off x="685800" y="200313"/>
          <a:ext cx="4343400" cy="6406708"/>
        </p:xfrm>
        <a:graphic>
          <a:graphicData uri="http://schemas.openxmlformats.org/drawingml/2006/table">
            <a:tbl>
              <a:tblPr firstRow="1" firstCol="1" bandRow="1"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Andrew Hill, J.D.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Teaching/Academic Affairs</a:t>
                      </a: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533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14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79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Instructor</a:t>
                      </a:r>
                      <a:r>
                        <a:rPr lang="en-US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Philosophy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Humanities Division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Northwest Vista College, 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2011 - 2013</a:t>
                      </a:r>
                      <a:endParaRPr lang="en-US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185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Adjunct Instructor</a:t>
                      </a: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Law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School of Ministry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University of Dallas, Irving, Texas		    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2006 - 2010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6185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Adjunct Instructor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, Philosophy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Humanities Division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Tarrant County College, Fort Worth, Texas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2006 - 2010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314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Senior Lecturer</a:t>
                      </a: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Law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Graduate School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St. Mary's University, 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2003 - 2006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314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Lecturer</a:t>
                      </a: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Law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Graduate School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St. Mary's University, 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1998 - 2003</a:t>
                      </a: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448903"/>
                  </a:ext>
                </a:extLst>
              </a:tr>
            </a:tbl>
          </a:graphicData>
        </a:graphic>
      </p:graphicFrame>
      <p:pic>
        <p:nvPicPr>
          <p:cNvPr id="1036" name="Picture 292" descr="Tarrant_County_Colle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25" y="419489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22" descr="U of Dallas -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39" y="3428229"/>
            <a:ext cx="533599" cy="5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24" descr="St_Marys_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12" y="5119074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25" descr="St_Marys_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63" y="5902052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65" y="2437466"/>
            <a:ext cx="771525" cy="800100"/>
          </a:xfrm>
          <a:prstGeom prst="rect">
            <a:avLst/>
          </a:prstGeom>
        </p:spPr>
      </p:pic>
      <p:pic>
        <p:nvPicPr>
          <p:cNvPr id="11" name="Picture 2" descr="http://www.question58.com/uploads/1/3/2/9/13292750/9218112_orig.jpg?354">
            <a:extLst>
              <a:ext uri="{FF2B5EF4-FFF2-40B4-BE49-F238E27FC236}">
                <a16:creationId xmlns:a16="http://schemas.microsoft.com/office/drawing/2014/main" id="{2263561C-46B3-4F74-9D58-A8750E98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44" y="2286001"/>
            <a:ext cx="3845156" cy="288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2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473088"/>
              </p:ext>
            </p:extLst>
          </p:nvPr>
        </p:nvGraphicFramePr>
        <p:xfrm>
          <a:off x="685800" y="200313"/>
          <a:ext cx="4343400" cy="6444142"/>
        </p:xfrm>
        <a:graphic>
          <a:graphicData uri="http://schemas.openxmlformats.org/drawingml/2006/table">
            <a:tbl>
              <a:tblPr firstRow="1" firstCol="1" bandRow="1"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Andrew Hill, J.D.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Teaching/Academic Affairs</a:t>
                      </a: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533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14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Assistant</a:t>
                      </a:r>
                      <a:r>
                        <a:rPr lang="en-US" sz="9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Professor</a:t>
                      </a: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Philosophy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Arts &amp; Sciences Division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St.</a:t>
                      </a:r>
                      <a:r>
                        <a:rPr lang="en-US" sz="8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Philip’s</a:t>
                      </a: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College, 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2013</a:t>
                      </a:r>
                      <a:r>
                        <a:rPr lang="en-US" sz="8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- 2019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79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Instructor</a:t>
                      </a:r>
                      <a:r>
                        <a:rPr lang="en-US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Philosophy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Humanities Division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Northwest Vista College, 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2011 - 2013</a:t>
                      </a:r>
                      <a:endParaRPr lang="en-US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185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Adjunct Instructor</a:t>
                      </a: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Law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School of Ministry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University of Dallas, Irving, Texas		    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2006 - 2010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6185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Adjunct Instructor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, Philosophy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Humanities Division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Tarrant County College, Fort Worth, Texas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2006 - 2010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314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Senior Lecturer</a:t>
                      </a: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Law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Graduate School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St. Mary's University, 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2003 - 2006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314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Lecturer</a:t>
                      </a: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Law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Graduate School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St. Mary's University, 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1998 - 2003</a:t>
                      </a: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448903"/>
                  </a:ext>
                </a:extLst>
              </a:tr>
            </a:tbl>
          </a:graphicData>
        </a:graphic>
      </p:graphicFrame>
      <p:pic>
        <p:nvPicPr>
          <p:cNvPr id="1036" name="Picture 292" descr="Tarrant_County_Colle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75" y="4265973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22" descr="U of Dallas -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39" y="3428229"/>
            <a:ext cx="533599" cy="5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24" descr="St_Marys_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12" y="5119074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25" descr="St_Marys_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63" y="5902052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04278"/>
            <a:ext cx="3877733" cy="2181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65" y="2437466"/>
            <a:ext cx="771525" cy="80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03" y="1612255"/>
            <a:ext cx="628650" cy="6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51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121671"/>
              </p:ext>
            </p:extLst>
          </p:nvPr>
        </p:nvGraphicFramePr>
        <p:xfrm>
          <a:off x="685800" y="200313"/>
          <a:ext cx="4343400" cy="6484718"/>
        </p:xfrm>
        <a:graphic>
          <a:graphicData uri="http://schemas.openxmlformats.org/drawingml/2006/table">
            <a:tbl>
              <a:tblPr firstRow="1" firstCol="1" bandRow="1"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Andrew Hill, J.D.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Teaching/Academic Affairs</a:t>
                      </a: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533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Associate</a:t>
                      </a:r>
                      <a:r>
                        <a:rPr lang="en-US" sz="9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Professor</a:t>
                      </a: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Philosophy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Arts &amp; Sciences Division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St.</a:t>
                      </a:r>
                      <a:r>
                        <a:rPr lang="en-US" sz="8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Philip’s</a:t>
                      </a: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College, 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  <a:r>
                        <a:rPr lang="en-US" sz="8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- Present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14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Assistant</a:t>
                      </a:r>
                      <a:r>
                        <a:rPr lang="en-US" sz="9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Professor</a:t>
                      </a: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Philosophy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Arts &amp; Sciences Division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St.</a:t>
                      </a:r>
                      <a:r>
                        <a:rPr lang="en-US" sz="8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Philip’s</a:t>
                      </a: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College, 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2013</a:t>
                      </a:r>
                      <a:r>
                        <a:rPr lang="en-US" sz="8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- 2019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79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Instructor</a:t>
                      </a:r>
                      <a:r>
                        <a:rPr lang="en-US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Philosophy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Humanities Division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Northwest Vista College, 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2011 - 2013</a:t>
                      </a:r>
                      <a:endParaRPr lang="en-US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185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Adjunct Instructor</a:t>
                      </a: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Law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School of Ministry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University of Dallas, Irving, Texas		    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2006 - 2010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6185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Adjunct Instructor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, Philosophy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Humanities Division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Tarrant County College, Fort Worth, Texas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2006 - 2010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314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Senior Lecturer</a:t>
                      </a: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Law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Graduate School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St. Mary's University, 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2003 - 2006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314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Lecturer</a:t>
                      </a:r>
                      <a:r>
                        <a:rPr lang="en-US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Law &amp; Ethics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Graduate School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St. Mary's University, 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1998 - 2003</a:t>
                      </a:r>
                    </a:p>
                  </a:txBody>
                  <a:tcPr marL="39464" marR="39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448903"/>
                  </a:ext>
                </a:extLst>
              </a:tr>
            </a:tbl>
          </a:graphicData>
        </a:graphic>
      </p:graphicFrame>
      <p:pic>
        <p:nvPicPr>
          <p:cNvPr id="1036" name="Picture 292" descr="Tarrant_County_Colle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75" y="4265973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22" descr="U of Dallas -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39" y="3428229"/>
            <a:ext cx="533599" cy="5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24" descr="St_Marys_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12" y="5119074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25" descr="St_Marys_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63" y="5902052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714374"/>
            <a:ext cx="3877733" cy="2181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65" y="2437466"/>
            <a:ext cx="771525" cy="80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03" y="1612255"/>
            <a:ext cx="628650" cy="643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624BAE-618B-4597-8A8C-1359D15129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03" y="787044"/>
            <a:ext cx="628650" cy="643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21C4D8-8AC3-4F85-B7E4-4B87DC1339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3695028"/>
            <a:ext cx="3877733" cy="2178917"/>
          </a:xfrm>
          <a:prstGeom prst="rect">
            <a:avLst/>
          </a:prstGeom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15F15D8F-F821-4BB4-BFB6-1D339AAB1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975" y="2970866"/>
            <a:ext cx="2354580" cy="533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 Professor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St. Philip’s College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15C1F999-2388-4964-A428-C887F0571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975" y="5949676"/>
            <a:ext cx="2354580" cy="67972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Fellow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Stanford University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 2018 - 2019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88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725" y="3211349"/>
            <a:ext cx="668655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Today, I teach philosophy and ethics at St. Philip’s College, and work with our International and Study Abroad programs.</a:t>
            </a:r>
          </a:p>
          <a:p>
            <a:endParaRPr lang="en-US" sz="1600" dirty="0"/>
          </a:p>
          <a:p>
            <a:pPr lvl="1"/>
            <a:r>
              <a:rPr lang="en-US" dirty="0"/>
              <a:t> </a:t>
            </a:r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r>
              <a:rPr lang="en-US" dirty="0"/>
              <a:t>• </a:t>
            </a:r>
            <a:r>
              <a:rPr lang="en-US" b="1" dirty="0"/>
              <a:t>2012 Service Award </a:t>
            </a:r>
            <a:r>
              <a:rPr lang="en-US" dirty="0"/>
              <a:t>to the International Education Committee </a:t>
            </a:r>
          </a:p>
          <a:p>
            <a:pPr lvl="1"/>
            <a:r>
              <a:rPr lang="en-US" i="1" dirty="0"/>
              <a:t>	</a:t>
            </a:r>
            <a:r>
              <a:rPr lang="en-US" sz="1600" i="1" dirty="0"/>
              <a:t>from </a:t>
            </a:r>
            <a:r>
              <a:rPr lang="en-US" sz="1600" dirty="0"/>
              <a:t>Northwest Vista College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9788D8-96F8-48C6-89D8-4A45BB54D8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28" y="152400"/>
            <a:ext cx="4589544" cy="30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47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725" y="3211349"/>
            <a:ext cx="668655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Today, I teach philosophy and ethics at St. Philip’s College, and work with our International and Study Abroad programs.</a:t>
            </a:r>
          </a:p>
          <a:p>
            <a:endParaRPr lang="en-US" sz="1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endParaRPr lang="en-US" sz="600" dirty="0"/>
          </a:p>
          <a:p>
            <a:pPr lvl="1"/>
            <a:r>
              <a:rPr lang="en-US" dirty="0"/>
              <a:t>• </a:t>
            </a:r>
            <a:r>
              <a:rPr lang="en-US" b="1" dirty="0"/>
              <a:t>2012 Excellence in Teaching Award</a:t>
            </a:r>
          </a:p>
          <a:p>
            <a:pPr lvl="1"/>
            <a:r>
              <a:rPr lang="en-US" i="1" dirty="0"/>
              <a:t>	</a:t>
            </a:r>
            <a:r>
              <a:rPr lang="en-US" sz="1600" i="1" dirty="0"/>
              <a:t>from </a:t>
            </a:r>
            <a:r>
              <a:rPr lang="en-US" sz="1600" dirty="0"/>
              <a:t>Northwest Vista College</a:t>
            </a:r>
          </a:p>
          <a:p>
            <a:pPr lvl="1"/>
            <a:endParaRPr lang="en-US" sz="600" dirty="0"/>
          </a:p>
          <a:p>
            <a:pPr lvl="1"/>
            <a:r>
              <a:rPr lang="en-US" dirty="0"/>
              <a:t>• </a:t>
            </a:r>
            <a:r>
              <a:rPr lang="en-US" b="1" dirty="0"/>
              <a:t>2012 Service Award </a:t>
            </a:r>
            <a:r>
              <a:rPr lang="en-US" dirty="0"/>
              <a:t>to the International Education Committee </a:t>
            </a:r>
          </a:p>
          <a:p>
            <a:pPr lvl="1"/>
            <a:r>
              <a:rPr lang="en-US" i="1" dirty="0"/>
              <a:t>	</a:t>
            </a:r>
            <a:r>
              <a:rPr lang="en-US" sz="1600" i="1" dirty="0"/>
              <a:t>from </a:t>
            </a:r>
            <a:r>
              <a:rPr lang="en-US" sz="1600" dirty="0"/>
              <a:t>Northwest Vista College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B9E46-F472-4E83-9EFE-DABA70366A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0316"/>
            <a:ext cx="3048000" cy="307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98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hill76\Desktop\Austin - NISOD 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18948"/>
            <a:ext cx="3848100" cy="28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8725" y="3211349"/>
            <a:ext cx="668655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Today, I teach philosophy and ethics at St. Philip’s College, and work with our International and Study Abroad programs.</a:t>
            </a:r>
          </a:p>
          <a:p>
            <a:endParaRPr lang="en-US" sz="16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800" dirty="0"/>
          </a:p>
          <a:p>
            <a:pPr lvl="1"/>
            <a:endParaRPr lang="en-US" sz="1000" dirty="0"/>
          </a:p>
          <a:p>
            <a:pPr lvl="1"/>
            <a:r>
              <a:rPr lang="en-US" dirty="0"/>
              <a:t> • </a:t>
            </a:r>
            <a:r>
              <a:rPr lang="en-US" b="1" dirty="0"/>
              <a:t>2013 NISOD Excellence Award for Teaching</a:t>
            </a:r>
          </a:p>
          <a:p>
            <a:pPr lvl="1"/>
            <a:r>
              <a:rPr lang="en-US" i="1" dirty="0"/>
              <a:t>	</a:t>
            </a:r>
            <a:r>
              <a:rPr lang="en-US" sz="1600" i="1" dirty="0"/>
              <a:t>from </a:t>
            </a:r>
            <a:r>
              <a:rPr lang="en-US" sz="1600" dirty="0"/>
              <a:t>the University of Texas at Austin</a:t>
            </a:r>
          </a:p>
          <a:p>
            <a:pPr lvl="1"/>
            <a:endParaRPr lang="en-US" sz="600" dirty="0"/>
          </a:p>
          <a:p>
            <a:pPr lvl="1"/>
            <a:r>
              <a:rPr lang="en-US" dirty="0"/>
              <a:t>• </a:t>
            </a:r>
            <a:r>
              <a:rPr lang="en-US" b="1" dirty="0"/>
              <a:t>2012 Excellence in Teaching Award</a:t>
            </a:r>
          </a:p>
          <a:p>
            <a:pPr lvl="1"/>
            <a:r>
              <a:rPr lang="en-US" i="1" dirty="0"/>
              <a:t>	</a:t>
            </a:r>
            <a:r>
              <a:rPr lang="en-US" sz="1600" i="1" dirty="0"/>
              <a:t>from </a:t>
            </a:r>
            <a:r>
              <a:rPr lang="en-US" sz="1600" dirty="0"/>
              <a:t>Northwest Vista College</a:t>
            </a:r>
          </a:p>
          <a:p>
            <a:pPr lvl="1"/>
            <a:endParaRPr lang="en-US" sz="600" dirty="0"/>
          </a:p>
          <a:p>
            <a:pPr lvl="1"/>
            <a:r>
              <a:rPr lang="en-US" dirty="0"/>
              <a:t>• </a:t>
            </a:r>
            <a:r>
              <a:rPr lang="en-US" b="1" dirty="0"/>
              <a:t>2012 Service Award </a:t>
            </a:r>
            <a:r>
              <a:rPr lang="en-US" dirty="0"/>
              <a:t>to the International Education Committee </a:t>
            </a:r>
          </a:p>
          <a:p>
            <a:pPr lvl="1"/>
            <a:r>
              <a:rPr lang="en-US" i="1" dirty="0"/>
              <a:t>	</a:t>
            </a:r>
            <a:r>
              <a:rPr lang="en-US" sz="1600" i="1" dirty="0"/>
              <a:t>from </a:t>
            </a:r>
            <a:r>
              <a:rPr lang="en-US" sz="1600" dirty="0"/>
              <a:t>Northwest Vista College </a:t>
            </a:r>
          </a:p>
        </p:txBody>
      </p:sp>
    </p:spTree>
    <p:extLst>
      <p:ext uri="{BB962C8B-B14F-4D97-AF65-F5344CB8AC3E}">
        <p14:creationId xmlns:p14="http://schemas.microsoft.com/office/powerpoint/2010/main" val="181921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/>
              <a:t>Andrew Hill, J.D.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1275" y="2676525"/>
            <a:ext cx="3810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Andrew Hill, J.D.  </a:t>
            </a:r>
            <a:br>
              <a:rPr lang="en-US" dirty="0"/>
            </a:br>
            <a:r>
              <a:rPr lang="en-US" dirty="0"/>
              <a:t>Administrative/Student Affairs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1275" y="3810000"/>
            <a:ext cx="3810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Andrew Hill, J.D.</a:t>
            </a:r>
          </a:p>
          <a:p>
            <a:pPr algn="ctr"/>
            <a:r>
              <a:rPr lang="en-US" dirty="0"/>
              <a:t>Teaching/Academic Affairs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1275" y="4876800"/>
            <a:ext cx="3810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Andrew Hill, J.D.</a:t>
            </a:r>
          </a:p>
          <a:p>
            <a:pPr algn="ctr"/>
            <a:r>
              <a:rPr lang="en-US" dirty="0"/>
              <a:t> Degrees/Diploma</a:t>
            </a:r>
          </a:p>
        </p:txBody>
      </p:sp>
    </p:spTree>
    <p:extLst>
      <p:ext uri="{BB962C8B-B14F-4D97-AF65-F5344CB8AC3E}">
        <p14:creationId xmlns:p14="http://schemas.microsoft.com/office/powerpoint/2010/main" val="3268984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725" y="3211349"/>
            <a:ext cx="66865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Today, I teach philosophy and ethics at St. Philip’s College, and work with our International and Study Abroad programs.</a:t>
            </a:r>
          </a:p>
          <a:p>
            <a:endParaRPr lang="en-US" sz="1600" dirty="0"/>
          </a:p>
          <a:p>
            <a:pPr lvl="1"/>
            <a:r>
              <a:rPr lang="en-US" dirty="0"/>
              <a:t> • </a:t>
            </a:r>
            <a:r>
              <a:rPr lang="en-US" b="1" dirty="0"/>
              <a:t>2018 NISOD Excellence Award for Teaching</a:t>
            </a:r>
          </a:p>
          <a:p>
            <a:pPr lvl="1"/>
            <a:r>
              <a:rPr lang="en-US" i="1" dirty="0"/>
              <a:t>	</a:t>
            </a:r>
            <a:r>
              <a:rPr lang="en-US" sz="1600" i="1" dirty="0"/>
              <a:t>from </a:t>
            </a:r>
            <a:r>
              <a:rPr lang="en-US" sz="1600" dirty="0"/>
              <a:t>the University of Texas at Austin</a:t>
            </a:r>
          </a:p>
          <a:p>
            <a:endParaRPr lang="en-US" sz="1000" dirty="0"/>
          </a:p>
          <a:p>
            <a:pPr lvl="1"/>
            <a:r>
              <a:rPr lang="en-US" dirty="0"/>
              <a:t> • </a:t>
            </a:r>
            <a:r>
              <a:rPr lang="en-US" b="1" dirty="0"/>
              <a:t>2013 NISOD Excellence Award for Teaching</a:t>
            </a:r>
          </a:p>
          <a:p>
            <a:pPr lvl="1"/>
            <a:r>
              <a:rPr lang="en-US" i="1" dirty="0"/>
              <a:t>	</a:t>
            </a:r>
            <a:r>
              <a:rPr lang="en-US" sz="1600" i="1" dirty="0"/>
              <a:t>from </a:t>
            </a:r>
            <a:r>
              <a:rPr lang="en-US" sz="1600" dirty="0"/>
              <a:t>the University of Texas at Austin</a:t>
            </a:r>
          </a:p>
          <a:p>
            <a:pPr lvl="1"/>
            <a:endParaRPr lang="en-US" sz="600" dirty="0"/>
          </a:p>
          <a:p>
            <a:pPr lvl="1"/>
            <a:r>
              <a:rPr lang="en-US" dirty="0"/>
              <a:t>• </a:t>
            </a:r>
            <a:r>
              <a:rPr lang="en-US" b="1" dirty="0"/>
              <a:t>2012 Excellence in Teaching Award</a:t>
            </a:r>
          </a:p>
          <a:p>
            <a:pPr lvl="1"/>
            <a:r>
              <a:rPr lang="en-US" i="1" dirty="0"/>
              <a:t>	</a:t>
            </a:r>
            <a:r>
              <a:rPr lang="en-US" sz="1600" i="1" dirty="0"/>
              <a:t>from </a:t>
            </a:r>
            <a:r>
              <a:rPr lang="en-US" sz="1600" dirty="0"/>
              <a:t>Northwest Vista College</a:t>
            </a:r>
          </a:p>
          <a:p>
            <a:pPr lvl="1"/>
            <a:endParaRPr lang="en-US" sz="600" dirty="0"/>
          </a:p>
          <a:p>
            <a:pPr lvl="1"/>
            <a:r>
              <a:rPr lang="en-US" dirty="0"/>
              <a:t>• </a:t>
            </a:r>
            <a:r>
              <a:rPr lang="en-US" b="1" dirty="0"/>
              <a:t>2012 Service Award </a:t>
            </a:r>
            <a:r>
              <a:rPr lang="en-US" dirty="0"/>
              <a:t>to the International Education Committee </a:t>
            </a:r>
          </a:p>
          <a:p>
            <a:pPr lvl="1"/>
            <a:r>
              <a:rPr lang="en-US" i="1" dirty="0"/>
              <a:t>	</a:t>
            </a:r>
            <a:r>
              <a:rPr lang="en-US" sz="1600" i="1" dirty="0"/>
              <a:t>from </a:t>
            </a:r>
            <a:r>
              <a:rPr lang="en-US" sz="1600" dirty="0"/>
              <a:t>Northwest Vista College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43EA34-5B51-4012-9BF2-2AF79BDA88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8776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96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581400"/>
            <a:ext cx="6934200" cy="338137"/>
          </a:xfrm>
        </p:spPr>
        <p:txBody>
          <a:bodyPr>
            <a:noAutofit/>
          </a:bodyPr>
          <a:lstStyle/>
          <a:p>
            <a:r>
              <a:rPr lang="en-US" sz="1800" b="0" dirty="0"/>
              <a:t>I have led teams that have received significant grants: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8300" y="3986212"/>
            <a:ext cx="6400800" cy="1447800"/>
          </a:xfrm>
        </p:spPr>
        <p:txBody>
          <a:bodyPr>
            <a:noAutofit/>
          </a:bodyPr>
          <a:lstStyle/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b="1" dirty="0"/>
              <a:t>• 2011</a:t>
            </a:r>
            <a:r>
              <a:rPr lang="en-US" sz="1800" dirty="0"/>
              <a:t> </a:t>
            </a:r>
            <a:r>
              <a:rPr lang="en-US" sz="1800" b="1" dirty="0"/>
              <a:t>Lilly Fellows Program in Humanities and the Arts </a:t>
            </a:r>
          </a:p>
          <a:p>
            <a:r>
              <a:rPr lang="en-US" sz="1800" dirty="0"/>
              <a:t>          </a:t>
            </a:r>
            <a:r>
              <a:rPr lang="en-US" sz="1600" i="1" dirty="0"/>
              <a:t>for </a:t>
            </a:r>
            <a:r>
              <a:rPr lang="en-US" sz="1600" dirty="0"/>
              <a:t>the Corrymeela Peace Centre and Aquinas College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6B3888-E251-40E0-A49D-97AB33086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6" y="584299"/>
            <a:ext cx="1711180" cy="284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83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581400"/>
            <a:ext cx="6934200" cy="338137"/>
          </a:xfrm>
        </p:spPr>
        <p:txBody>
          <a:bodyPr>
            <a:noAutofit/>
          </a:bodyPr>
          <a:lstStyle/>
          <a:p>
            <a:r>
              <a:rPr lang="en-US" sz="1800" b="0" dirty="0"/>
              <a:t>I have led teams that have received significant grants: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8300" y="3986212"/>
            <a:ext cx="6400800" cy="1447800"/>
          </a:xfrm>
        </p:spPr>
        <p:txBody>
          <a:bodyPr>
            <a:noAutofit/>
          </a:bodyPr>
          <a:lstStyle/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b="1" dirty="0"/>
              <a:t>• 2013</a:t>
            </a:r>
            <a:r>
              <a:rPr lang="en-US" sz="1800" dirty="0"/>
              <a:t> </a:t>
            </a:r>
            <a:r>
              <a:rPr lang="en-US" sz="1800" b="1" dirty="0"/>
              <a:t>United States Institute of Peace</a:t>
            </a:r>
            <a:r>
              <a:rPr lang="en-US" sz="1800" dirty="0"/>
              <a:t> </a:t>
            </a:r>
          </a:p>
          <a:p>
            <a:r>
              <a:rPr lang="en-US" sz="1800" dirty="0"/>
              <a:t>          </a:t>
            </a:r>
            <a:r>
              <a:rPr lang="en-US" sz="1600" i="1" dirty="0"/>
              <a:t>for</a:t>
            </a:r>
            <a:r>
              <a:rPr lang="en-US" sz="1600" dirty="0"/>
              <a:t> Northwest Vista College</a:t>
            </a:r>
          </a:p>
          <a:p>
            <a:r>
              <a:rPr lang="en-US" sz="1800" b="1" dirty="0"/>
              <a:t>• 2011</a:t>
            </a:r>
            <a:r>
              <a:rPr lang="en-US" sz="1800" dirty="0"/>
              <a:t> </a:t>
            </a:r>
            <a:r>
              <a:rPr lang="en-US" sz="1800" b="1" dirty="0"/>
              <a:t>Lilly Fellows Program in Humanities and the Arts </a:t>
            </a:r>
          </a:p>
          <a:p>
            <a:r>
              <a:rPr lang="en-US" sz="1800" dirty="0"/>
              <a:t>          </a:t>
            </a:r>
            <a:r>
              <a:rPr lang="en-US" sz="1600" i="1" dirty="0"/>
              <a:t>for </a:t>
            </a:r>
            <a:r>
              <a:rPr lang="en-US" sz="1600" dirty="0"/>
              <a:t>the Corrymeela Peace Centre and Aquinas College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6B3888-E251-40E0-A49D-97AB33086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6" y="584299"/>
            <a:ext cx="1711180" cy="2844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BD2624-253B-442D-B131-A8002824D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31" y="679256"/>
            <a:ext cx="2693123" cy="27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40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581400"/>
            <a:ext cx="6934200" cy="338137"/>
          </a:xfrm>
        </p:spPr>
        <p:txBody>
          <a:bodyPr>
            <a:noAutofit/>
          </a:bodyPr>
          <a:lstStyle/>
          <a:p>
            <a:r>
              <a:rPr lang="en-US" sz="1800" b="0" dirty="0"/>
              <a:t>I have led teams that have received significant grants: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8300" y="3986212"/>
            <a:ext cx="6400800" cy="1447800"/>
          </a:xfrm>
        </p:spPr>
        <p:txBody>
          <a:bodyPr>
            <a:noAutofit/>
          </a:bodyPr>
          <a:lstStyle/>
          <a:p>
            <a:endParaRPr lang="en-US" sz="1800" b="1" dirty="0"/>
          </a:p>
          <a:p>
            <a:pPr lvl="0"/>
            <a:endParaRPr lang="en-US" sz="1800" b="1" dirty="0">
              <a:solidFill>
                <a:prstClr val="black"/>
              </a:solidFill>
            </a:endParaRPr>
          </a:p>
          <a:p>
            <a:pPr lvl="0"/>
            <a:r>
              <a:rPr lang="en-US" sz="1800" b="1" dirty="0">
                <a:solidFill>
                  <a:prstClr val="black"/>
                </a:solidFill>
              </a:rPr>
              <a:t>• 2015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b="1" dirty="0">
                <a:solidFill>
                  <a:prstClr val="black"/>
                </a:solidFill>
              </a:rPr>
              <a:t>Fulbright Scholar-in-Residence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b="1" dirty="0">
                <a:solidFill>
                  <a:prstClr val="black"/>
                </a:solidFill>
              </a:rPr>
              <a:t>Grant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          </a:t>
            </a:r>
            <a:r>
              <a:rPr lang="en-US" sz="1600" i="1" dirty="0">
                <a:solidFill>
                  <a:prstClr val="black"/>
                </a:solidFill>
              </a:rPr>
              <a:t>for</a:t>
            </a:r>
            <a:r>
              <a:rPr lang="en-US" sz="1600" dirty="0">
                <a:solidFill>
                  <a:prstClr val="black"/>
                </a:solidFill>
              </a:rPr>
              <a:t> St. Philip’s College</a:t>
            </a:r>
            <a:endParaRPr lang="en-US" sz="1600" dirty="0"/>
          </a:p>
          <a:p>
            <a:r>
              <a:rPr lang="en-US" sz="1800" b="1" dirty="0"/>
              <a:t>• 2013</a:t>
            </a:r>
            <a:r>
              <a:rPr lang="en-US" sz="1800" dirty="0"/>
              <a:t> </a:t>
            </a:r>
            <a:r>
              <a:rPr lang="en-US" sz="1800" b="1" dirty="0"/>
              <a:t>United States Institute of Peace</a:t>
            </a:r>
            <a:r>
              <a:rPr lang="en-US" sz="1800" dirty="0"/>
              <a:t> </a:t>
            </a:r>
          </a:p>
          <a:p>
            <a:r>
              <a:rPr lang="en-US" sz="1800" dirty="0"/>
              <a:t>          </a:t>
            </a:r>
            <a:r>
              <a:rPr lang="en-US" sz="1600" i="1" dirty="0"/>
              <a:t>for</a:t>
            </a:r>
            <a:r>
              <a:rPr lang="en-US" sz="1600" dirty="0"/>
              <a:t> Northwest Vista College</a:t>
            </a:r>
          </a:p>
          <a:p>
            <a:r>
              <a:rPr lang="en-US" sz="1800" b="1" dirty="0"/>
              <a:t>• 2011</a:t>
            </a:r>
            <a:r>
              <a:rPr lang="en-US" sz="1800" dirty="0"/>
              <a:t> </a:t>
            </a:r>
            <a:r>
              <a:rPr lang="en-US" sz="1800" b="1" dirty="0"/>
              <a:t>Lilly Fellows Program in Humanities and the Arts </a:t>
            </a:r>
          </a:p>
          <a:p>
            <a:r>
              <a:rPr lang="en-US" sz="1800" dirty="0"/>
              <a:t>          </a:t>
            </a:r>
            <a:r>
              <a:rPr lang="en-US" sz="1600" i="1" dirty="0"/>
              <a:t>for </a:t>
            </a:r>
            <a:r>
              <a:rPr lang="en-US" sz="1600" dirty="0"/>
              <a:t>the Corrymeela Peace Centre and Aquinas College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6B3888-E251-40E0-A49D-97AB33086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6" y="584299"/>
            <a:ext cx="1711180" cy="2844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BD2624-253B-442D-B131-A8002824D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31" y="679256"/>
            <a:ext cx="2693123" cy="2716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A578AD-6CDB-4F67-8F7B-0730B5798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84299"/>
            <a:ext cx="2895600" cy="284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14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581400"/>
            <a:ext cx="6934200" cy="338137"/>
          </a:xfrm>
        </p:spPr>
        <p:txBody>
          <a:bodyPr>
            <a:noAutofit/>
          </a:bodyPr>
          <a:lstStyle/>
          <a:p>
            <a:r>
              <a:rPr lang="en-US" sz="1800" b="0" dirty="0"/>
              <a:t>I have led teams that have received significant grants: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8300" y="3986212"/>
            <a:ext cx="6400800" cy="1447800"/>
          </a:xfrm>
        </p:spPr>
        <p:txBody>
          <a:bodyPr>
            <a:noAutofit/>
          </a:bodyPr>
          <a:lstStyle/>
          <a:p>
            <a:r>
              <a:rPr lang="en-US" sz="1800" b="1" dirty="0"/>
              <a:t>• 2017</a:t>
            </a:r>
            <a:r>
              <a:rPr lang="en-US" sz="1800" dirty="0"/>
              <a:t> </a:t>
            </a:r>
            <a:r>
              <a:rPr lang="en-US" sz="1800" b="1" dirty="0"/>
              <a:t>Fulbright Scholar-in-Residence</a:t>
            </a:r>
            <a:r>
              <a:rPr lang="en-US" sz="1800" dirty="0"/>
              <a:t> </a:t>
            </a:r>
            <a:r>
              <a:rPr lang="en-US" sz="1800" b="1" dirty="0"/>
              <a:t>Grant</a:t>
            </a:r>
            <a:r>
              <a:rPr lang="en-US" sz="1800" dirty="0"/>
              <a:t> </a:t>
            </a:r>
          </a:p>
          <a:p>
            <a:r>
              <a:rPr lang="en-US" sz="1800" dirty="0"/>
              <a:t>          </a:t>
            </a:r>
            <a:r>
              <a:rPr lang="en-US" sz="1600" i="1" dirty="0"/>
              <a:t>for</a:t>
            </a:r>
            <a:r>
              <a:rPr lang="en-US" sz="1600" dirty="0"/>
              <a:t> St. Philip’s College</a:t>
            </a:r>
          </a:p>
          <a:p>
            <a:pPr lvl="0"/>
            <a:r>
              <a:rPr lang="en-US" sz="1800" b="1" dirty="0">
                <a:solidFill>
                  <a:prstClr val="black"/>
                </a:solidFill>
              </a:rPr>
              <a:t>• 2015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b="1" dirty="0">
                <a:solidFill>
                  <a:prstClr val="black"/>
                </a:solidFill>
              </a:rPr>
              <a:t>Fulbright Scholar-in-Residence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b="1" dirty="0">
                <a:solidFill>
                  <a:prstClr val="black"/>
                </a:solidFill>
              </a:rPr>
              <a:t>Grant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          </a:t>
            </a:r>
            <a:r>
              <a:rPr lang="en-US" sz="1600" i="1" dirty="0">
                <a:solidFill>
                  <a:prstClr val="black"/>
                </a:solidFill>
              </a:rPr>
              <a:t>for</a:t>
            </a:r>
            <a:r>
              <a:rPr lang="en-US" sz="1600" dirty="0">
                <a:solidFill>
                  <a:prstClr val="black"/>
                </a:solidFill>
              </a:rPr>
              <a:t> St. Philip’s College</a:t>
            </a:r>
            <a:endParaRPr lang="en-US" sz="1600" dirty="0"/>
          </a:p>
          <a:p>
            <a:r>
              <a:rPr lang="en-US" sz="1800" b="1" dirty="0"/>
              <a:t>• 2013</a:t>
            </a:r>
            <a:r>
              <a:rPr lang="en-US" sz="1800" dirty="0"/>
              <a:t> </a:t>
            </a:r>
            <a:r>
              <a:rPr lang="en-US" sz="1800" b="1" dirty="0"/>
              <a:t>United States Institute of Peace</a:t>
            </a:r>
            <a:r>
              <a:rPr lang="en-US" sz="1800" dirty="0"/>
              <a:t> </a:t>
            </a:r>
          </a:p>
          <a:p>
            <a:r>
              <a:rPr lang="en-US" sz="1800" dirty="0"/>
              <a:t>          </a:t>
            </a:r>
            <a:r>
              <a:rPr lang="en-US" sz="1600" i="1" dirty="0"/>
              <a:t>for</a:t>
            </a:r>
            <a:r>
              <a:rPr lang="en-US" sz="1600" dirty="0"/>
              <a:t> Northwest Vista College</a:t>
            </a:r>
          </a:p>
          <a:p>
            <a:r>
              <a:rPr lang="en-US" sz="1800" b="1" dirty="0"/>
              <a:t>• 2011</a:t>
            </a:r>
            <a:r>
              <a:rPr lang="en-US" sz="1800" dirty="0"/>
              <a:t> </a:t>
            </a:r>
            <a:r>
              <a:rPr lang="en-US" sz="1800" b="1" dirty="0"/>
              <a:t>Lilly Fellows Program in Humanities and the Arts </a:t>
            </a:r>
          </a:p>
          <a:p>
            <a:r>
              <a:rPr lang="en-US" sz="1800" dirty="0"/>
              <a:t>          </a:t>
            </a:r>
            <a:r>
              <a:rPr lang="en-US" sz="1600" i="1" dirty="0"/>
              <a:t>for </a:t>
            </a:r>
            <a:r>
              <a:rPr lang="en-US" sz="1600" dirty="0"/>
              <a:t>the Corrymeela Peace Centre and Aquinas College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6B3888-E251-40E0-A49D-97AB33086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6" y="584299"/>
            <a:ext cx="1711180" cy="2844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BD2624-253B-442D-B131-A8002824D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31" y="679256"/>
            <a:ext cx="2693123" cy="27164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5D243F-9FED-47CE-AFDF-0BDE9A5B4C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73" y="679256"/>
            <a:ext cx="3391911" cy="22526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68355D-6163-454D-909F-455DA37163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20" y="2827675"/>
            <a:ext cx="1711180" cy="5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70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39898"/>
              </p:ext>
            </p:extLst>
          </p:nvPr>
        </p:nvGraphicFramePr>
        <p:xfrm>
          <a:off x="685800" y="228600"/>
          <a:ext cx="4343400" cy="6019800"/>
        </p:xfrm>
        <a:graphic>
          <a:graphicData uri="http://schemas.openxmlformats.org/drawingml/2006/table">
            <a:tbl>
              <a:tblPr firstRow="1" firstCol="1" bandRow="1"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Andrew Hill, J.D.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Degrees/Diploma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55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955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55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04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722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Diploma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Ratio Studiorum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Strake Jesuit College Preparatory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Houston,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1981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145" name="Picture 21" descr="u of - Strake Jesuit -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165" y="5389562"/>
            <a:ext cx="657225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question58.com/uploads/1/3/2/9/13292750/___1646093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8999"/>
            <a:ext cx="3927877" cy="283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08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12223"/>
              </p:ext>
            </p:extLst>
          </p:nvPr>
        </p:nvGraphicFramePr>
        <p:xfrm>
          <a:off x="685800" y="228600"/>
          <a:ext cx="4343400" cy="6019800"/>
        </p:xfrm>
        <a:graphic>
          <a:graphicData uri="http://schemas.openxmlformats.org/drawingml/2006/table">
            <a:tbl>
              <a:tblPr firstRow="1" firstCol="1" bandRow="1"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Andrew Hill, J.D.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Degrees/Diploma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55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955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55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04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Bachelor of Arts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Philosophy and English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St. Mary's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1986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722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Diploma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Ratio Studiorum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Strake Jesuit College Preparatory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Houston,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1981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146" name="Picture 12" descr="St_Marys_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33" y="4251325"/>
            <a:ext cx="644525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21" descr="u of - Strake Jesuit -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165" y="5389562"/>
            <a:ext cx="657225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question58.com/uploads/1/3/2/9/13292750/___2002033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28747"/>
            <a:ext cx="2590800" cy="332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727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391277"/>
              </p:ext>
            </p:extLst>
          </p:nvPr>
        </p:nvGraphicFramePr>
        <p:xfrm>
          <a:off x="685800" y="228600"/>
          <a:ext cx="4343400" cy="6019800"/>
        </p:xfrm>
        <a:graphic>
          <a:graphicData uri="http://schemas.openxmlformats.org/drawingml/2006/table">
            <a:tbl>
              <a:tblPr firstRow="1" firstCol="1" bandRow="1"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Andrew Hill, J.D.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Degrees/Diploma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55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955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55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Master of Arts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Philosophy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University of St. Thomas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Houston,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2007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04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Bachelor of Arts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Philosophy and English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St. Mary's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1986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722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Diploma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Ratio Studiorum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Strake Jesuit College Preparatory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Houston,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1981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147" name="Picture 17" descr="180px-Seal_of_University_of_St__Thomas_(Texas)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73" y="3105149"/>
            <a:ext cx="524409" cy="75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12" descr="St_Marys_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33" y="4251325"/>
            <a:ext cx="644525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21" descr="u of - Strake Jesuit -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165" y="5389562"/>
            <a:ext cx="657225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hill76\Desktop\University-of-St-Thomas-Houston-3F9BF4A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33699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75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80423"/>
              </p:ext>
            </p:extLst>
          </p:nvPr>
        </p:nvGraphicFramePr>
        <p:xfrm>
          <a:off x="685800" y="228600"/>
          <a:ext cx="4343400" cy="6019800"/>
        </p:xfrm>
        <a:graphic>
          <a:graphicData uri="http://schemas.openxmlformats.org/drawingml/2006/table">
            <a:tbl>
              <a:tblPr firstRow="1" firstCol="1" bandRow="1"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Andrew Hill, J.D.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Degrees/Diploma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55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955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Doctor of Jurisprudence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School of Law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Loyola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New Orleans, Louisiana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1998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55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Master of Arts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Philosophy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University of St. Thomas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Houston,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2007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04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Bachelor of Arts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Philosophy and English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St. Mary's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1986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722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Diploma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Ratio Studiorum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Strake Jesuit College Preparatory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Houston,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1981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148" name="Picture 20" descr="u of loyo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33" y="2057400"/>
            <a:ext cx="664091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17" descr="180px-Seal_of_University_of_St__Thomas_(Texas)_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73" y="3105149"/>
            <a:ext cx="524409" cy="75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12" descr="St_Marys_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33" y="4251325"/>
            <a:ext cx="644525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21" descr="u of - Strake Jesuit -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165" y="5389562"/>
            <a:ext cx="657225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ttp://unigo.blob.core.windows.net/media/privateassets/0/393164/393168/437288/c93e8007-9f71-4931-9be6-285e44c8c78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9" y="1905000"/>
            <a:ext cx="4002881" cy="266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886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267476"/>
              </p:ext>
            </p:extLst>
          </p:nvPr>
        </p:nvGraphicFramePr>
        <p:xfrm>
          <a:off x="685800" y="228600"/>
          <a:ext cx="4343400" cy="6019800"/>
        </p:xfrm>
        <a:graphic>
          <a:graphicData uri="http://schemas.openxmlformats.org/drawingml/2006/table">
            <a:tbl>
              <a:tblPr firstRow="1" firstCol="1" bandRow="1"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Andrew Hill, J.D.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Degrees/Diploma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55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Doctor of Philosophy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Irish School of Ecumenics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Trinity College Dublin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Dublin, Ireland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Degree in Progress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955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Doctor of Jurisprudence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School of Law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Loyola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New Orleans, Louisiana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1998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55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Master of Arts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Philosophy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University of St. Thomas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Houston,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2007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04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Bachelor of Arts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Philosophy and English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St. Mary's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1986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722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Diploma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Ratio Studiorum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Strake Jesuit College Preparatory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Houston,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1981</a:t>
                      </a:r>
                    </a:p>
                  </a:txBody>
                  <a:tcPr marL="45546" marR="45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149" name="Picture 290" descr="u of trinity college dubl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6604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20" descr="u of loyo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33" y="2057400"/>
            <a:ext cx="664091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17" descr="180px-Seal_of_University_of_St__Thomas_(Texas)_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73" y="3105149"/>
            <a:ext cx="524409" cy="75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12" descr="St_Marys_Univers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33" y="4251325"/>
            <a:ext cx="644525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21" descr="u of - Strake Jesuit -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165" y="5389562"/>
            <a:ext cx="657225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question58.com/uploads/1/3/2/9/13292750/8118792_orig.jpg?28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384752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9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212027"/>
              </p:ext>
            </p:extLst>
          </p:nvPr>
        </p:nvGraphicFramePr>
        <p:xfrm>
          <a:off x="685800" y="235966"/>
          <a:ext cx="4419600" cy="6424936"/>
        </p:xfrm>
        <a:graphic>
          <a:graphicData uri="http://schemas.openxmlformats.org/drawingml/2006/table">
            <a:tbl>
              <a:tblPr firstRow="1" firstCol="1" bandRow="1"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Andrew Hill, J.D.</a:t>
                      </a:r>
                      <a:r>
                        <a:rPr lang="en-US" sz="1000" b="1" dirty="0">
                          <a:effectLst/>
                          <a:latin typeface="Calibri"/>
                        </a:rPr>
                        <a:t> 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 </a:t>
                      </a:r>
                      <a:br>
                        <a:rPr lang="en-US" sz="1000" dirty="0">
                          <a:effectLst/>
                          <a:latin typeface="Calibri"/>
                        </a:rPr>
                      </a:b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Administrative/Student Affairs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Assistant Director of Admissions 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Office of Admissions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St. Mary's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 Antonio, Texas	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1988 - 1990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5867400"/>
            <a:ext cx="62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 descr="C:\Users\ahill76\Desktop\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03343"/>
            <a:ext cx="3724275" cy="215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654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hill76\Pictures\2334258_ori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420798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4648200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</a:t>
            </a:r>
            <a:r>
              <a:rPr lang="en-US" b="1" dirty="0"/>
              <a:t>lived</a:t>
            </a:r>
            <a:r>
              <a:rPr lang="en-US" dirty="0"/>
              <a:t>, </a:t>
            </a:r>
            <a:r>
              <a:rPr lang="en-US" b="1" dirty="0"/>
              <a:t>worked</a:t>
            </a:r>
            <a:r>
              <a:rPr lang="en-US" dirty="0"/>
              <a:t>, </a:t>
            </a:r>
            <a:r>
              <a:rPr lang="en-US" b="1" dirty="0"/>
              <a:t>studied</a:t>
            </a:r>
            <a:r>
              <a:rPr lang="en-US" dirty="0"/>
              <a:t> and </a:t>
            </a:r>
            <a:r>
              <a:rPr lang="en-US" b="1" dirty="0"/>
              <a:t>taught</a:t>
            </a:r>
            <a:r>
              <a:rPr lang="en-US" dirty="0"/>
              <a:t> overseas.  As part of my studies at Trinity College Dublin, I completed a study abroad program in The Hague, Netherlands, and I spent a year in residence at the Corrymeela Peace and Reconciliation Centre in Ballycastle, Northern Ireland (2010 – 2011).</a:t>
            </a:r>
            <a:r>
              <a:rPr lang="en-US" dirty="0">
                <a:solidFill>
                  <a:schemeClr val="bg1"/>
                </a:solidFill>
              </a:rPr>
              <a:t>– 2011). </a:t>
            </a:r>
          </a:p>
        </p:txBody>
      </p:sp>
    </p:spTree>
    <p:extLst>
      <p:ext uri="{BB962C8B-B14F-4D97-AF65-F5344CB8AC3E}">
        <p14:creationId xmlns:p14="http://schemas.microsoft.com/office/powerpoint/2010/main" val="4166774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410075" y="1562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275874"/>
              </p:ext>
            </p:extLst>
          </p:nvPr>
        </p:nvGraphicFramePr>
        <p:xfrm>
          <a:off x="615950" y="411163"/>
          <a:ext cx="6203943" cy="644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Document" r:id="rId3" imgW="8550379" imgH="8883269" progId="Word.Document.12">
                  <p:embed/>
                </p:oleObj>
              </mc:Choice>
              <mc:Fallback>
                <p:oleObj name="Document" r:id="rId3" imgW="8550379" imgH="88832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950" y="411163"/>
                        <a:ext cx="6203943" cy="6446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53198" y="1752600"/>
            <a:ext cx="2428875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Andrew Hill, J.D.  </a:t>
            </a:r>
            <a:br>
              <a:rPr lang="en-US" dirty="0"/>
            </a:br>
            <a:r>
              <a:rPr lang="en-US" dirty="0"/>
              <a:t>Administrative/</a:t>
            </a:r>
          </a:p>
          <a:p>
            <a:pPr algn="ctr"/>
            <a:r>
              <a:rPr lang="en-US" dirty="0"/>
              <a:t>Student Affairs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198" y="2886075"/>
            <a:ext cx="2428875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Andrew Hill, J.D.</a:t>
            </a:r>
          </a:p>
          <a:p>
            <a:pPr algn="ctr"/>
            <a:r>
              <a:rPr lang="en-US" dirty="0"/>
              <a:t>Teaching/</a:t>
            </a:r>
          </a:p>
          <a:p>
            <a:pPr algn="ctr"/>
            <a:r>
              <a:rPr lang="en-US" dirty="0"/>
              <a:t>Academic Affairs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3198" y="3952875"/>
            <a:ext cx="242887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Andrew Hill, J.D.</a:t>
            </a:r>
          </a:p>
          <a:p>
            <a:pPr algn="ctr"/>
            <a:r>
              <a:rPr lang="en-US" dirty="0"/>
              <a:t> Degrees/Diploma</a:t>
            </a:r>
          </a:p>
        </p:txBody>
      </p:sp>
    </p:spTree>
    <p:extLst>
      <p:ext uri="{BB962C8B-B14F-4D97-AF65-F5344CB8AC3E}">
        <p14:creationId xmlns:p14="http://schemas.microsoft.com/office/powerpoint/2010/main" val="4276572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/>
              <a:t>Andrew Hill, J.D.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1275" y="2676525"/>
            <a:ext cx="3810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Andrew Hill, J.D.  </a:t>
            </a:r>
            <a:br>
              <a:rPr lang="en-US" dirty="0"/>
            </a:br>
            <a:r>
              <a:rPr lang="en-US" dirty="0"/>
              <a:t>Administrative/Student Affairs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1275" y="3810000"/>
            <a:ext cx="3810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Andrew Hill, J.D.</a:t>
            </a:r>
          </a:p>
          <a:p>
            <a:pPr algn="ctr"/>
            <a:r>
              <a:rPr lang="en-US" dirty="0"/>
              <a:t>Teaching/Academic Affairs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1275" y="4876800"/>
            <a:ext cx="3810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Andrew Hill, J.D.</a:t>
            </a:r>
          </a:p>
          <a:p>
            <a:pPr algn="ctr"/>
            <a:r>
              <a:rPr lang="en-US" dirty="0"/>
              <a:t> Degrees/Diploma</a:t>
            </a:r>
          </a:p>
        </p:txBody>
      </p:sp>
    </p:spTree>
    <p:extLst>
      <p:ext uri="{BB962C8B-B14F-4D97-AF65-F5344CB8AC3E}">
        <p14:creationId xmlns:p14="http://schemas.microsoft.com/office/powerpoint/2010/main" val="4197920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/>
              <a:t>Andrew Hill, J.D.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/>
          <a:p>
            <a:r>
              <a:rPr lang="en-US" dirty="0"/>
              <a:t>Associate Professor of Philosophy</a:t>
            </a:r>
          </a:p>
          <a:p>
            <a:r>
              <a:rPr lang="en-US" dirty="0"/>
              <a:t>St. Philip’s College</a:t>
            </a:r>
          </a:p>
          <a:p>
            <a:r>
              <a:rPr lang="en-US" dirty="0"/>
              <a:t>San Antonio, Texas</a:t>
            </a:r>
          </a:p>
        </p:txBody>
      </p:sp>
    </p:spTree>
    <p:extLst>
      <p:ext uri="{BB962C8B-B14F-4D97-AF65-F5344CB8AC3E}">
        <p14:creationId xmlns:p14="http://schemas.microsoft.com/office/powerpoint/2010/main" val="421661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789842"/>
              </p:ext>
            </p:extLst>
          </p:nvPr>
        </p:nvGraphicFramePr>
        <p:xfrm>
          <a:off x="685800" y="235966"/>
          <a:ext cx="4419600" cy="6444811"/>
        </p:xfrm>
        <a:graphic>
          <a:graphicData uri="http://schemas.openxmlformats.org/drawingml/2006/table">
            <a:tbl>
              <a:tblPr firstRow="1" firstCol="1" bandRow="1"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Andrew Hill, J.D.</a:t>
                      </a:r>
                      <a:r>
                        <a:rPr lang="en-US" sz="1000" b="1" dirty="0">
                          <a:effectLst/>
                          <a:latin typeface="Calibri"/>
                        </a:rPr>
                        <a:t> 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 </a:t>
                      </a:r>
                      <a:br>
                        <a:rPr lang="en-US" sz="1000" dirty="0">
                          <a:effectLst/>
                          <a:latin typeface="Calibri"/>
                        </a:rPr>
                      </a:b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Administrative/Student Affairs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Associate Director of Admissions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Office of Admissions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University of St. Thomas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Houston, Texas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1992 - 1993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Assistant Director of Admissions 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Office of Admissions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St. Mary's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 Antonio, Texas	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1988 - 1990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5867400"/>
            <a:ext cx="62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7" y="4817848"/>
            <a:ext cx="536575" cy="78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73520"/>
            <a:ext cx="3276600" cy="20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8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521963"/>
              </p:ext>
            </p:extLst>
          </p:nvPr>
        </p:nvGraphicFramePr>
        <p:xfrm>
          <a:off x="685800" y="235966"/>
          <a:ext cx="4419600" cy="6464686"/>
        </p:xfrm>
        <a:graphic>
          <a:graphicData uri="http://schemas.openxmlformats.org/drawingml/2006/table">
            <a:tbl>
              <a:tblPr firstRow="1" firstCol="1" bandRow="1"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Andrew Hill, J.D.</a:t>
                      </a:r>
                      <a:r>
                        <a:rPr lang="en-US" sz="1000" b="1" dirty="0">
                          <a:effectLst/>
                          <a:latin typeface="Calibri"/>
                        </a:rPr>
                        <a:t> 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 </a:t>
                      </a:r>
                      <a:br>
                        <a:rPr lang="en-US" sz="1000" dirty="0">
                          <a:effectLst/>
                          <a:latin typeface="Calibri"/>
                        </a:rPr>
                      </a:b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Administrative/Student Affairs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Associate Dean of Students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Student Life Office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St. Mary's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1997 - 2001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Associate Director of Admissions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Office of Admissions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University of St. Thomas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Houston, Texas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1992 - 1993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Assistant Director of Admissions 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Office of Admissions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St. Mary's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 Antonio, Texas	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1988 - 1990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62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5867400"/>
            <a:ext cx="62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7" y="4817848"/>
            <a:ext cx="536575" cy="78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7" name="Picture 1" descr="C:\Users\ahill76\Desktop\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11798"/>
            <a:ext cx="3817408" cy="221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7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29948"/>
              </p:ext>
            </p:extLst>
          </p:nvPr>
        </p:nvGraphicFramePr>
        <p:xfrm>
          <a:off x="685800" y="235966"/>
          <a:ext cx="4419600" cy="6484561"/>
        </p:xfrm>
        <a:graphic>
          <a:graphicData uri="http://schemas.openxmlformats.org/drawingml/2006/table">
            <a:tbl>
              <a:tblPr firstRow="1" firstCol="1" bandRow="1"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Andrew Hill, J.D.</a:t>
                      </a:r>
                      <a:r>
                        <a:rPr lang="en-US" sz="1000" b="1" dirty="0">
                          <a:effectLst/>
                          <a:latin typeface="Calibri"/>
                        </a:rPr>
                        <a:t> 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 </a:t>
                      </a:r>
                      <a:br>
                        <a:rPr lang="en-US" sz="1000" dirty="0">
                          <a:effectLst/>
                          <a:latin typeface="Calibri"/>
                        </a:rPr>
                      </a:b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Administrative/Student Affairs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Associate Director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Service Learning Center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St. Mary's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 Antonio, Texas	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2001 - 2002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Associate Dean of Students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Student Life Office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St. Mary's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1997 - 2001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Associate Director of Admissions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Office of Admissions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University of St. Thomas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Houston, Texas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1992 - 1993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Assistant Director of Admissions 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Office of Admissions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St. Mary's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 Antonio, Texas	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1988 - 1990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62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62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5867400"/>
            <a:ext cx="62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7" y="4817848"/>
            <a:ext cx="536575" cy="78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 descr="http://www.question58.com/uploads/1/3/2/9/13292750/5895327_orig.jpg?2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819400"/>
            <a:ext cx="2758201" cy="383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17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311620"/>
              </p:ext>
            </p:extLst>
          </p:nvPr>
        </p:nvGraphicFramePr>
        <p:xfrm>
          <a:off x="685800" y="235966"/>
          <a:ext cx="4419600" cy="6504436"/>
        </p:xfrm>
        <a:graphic>
          <a:graphicData uri="http://schemas.openxmlformats.org/drawingml/2006/table">
            <a:tbl>
              <a:tblPr firstRow="1" firstCol="1" bandRow="1"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Andrew Hill, J.D.</a:t>
                      </a:r>
                      <a:r>
                        <a:rPr lang="en-US" sz="1000" b="1" dirty="0">
                          <a:effectLst/>
                          <a:latin typeface="Calibri"/>
                        </a:rPr>
                        <a:t> 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 </a:t>
                      </a:r>
                      <a:br>
                        <a:rPr lang="en-US" sz="1000" dirty="0">
                          <a:effectLst/>
                          <a:latin typeface="Calibri"/>
                        </a:rPr>
                      </a:b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Administrative/Student Affairs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Interim Director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Service Learning Center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St. Mary's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2002 - 2003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Associate Director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Service Learning Center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St. Mary's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 Antonio, Texas	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2001 - 2002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Associate Dean of Students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Student Life Office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St. Mary's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1997 - 2001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Associate Director of Admissions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Office of Admissions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University of St. Thomas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Houston, Texas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1992 - 1993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Assistant Director of Admissions 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Office of Admissions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St. Mary's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 Antonio, Texas	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1988 - 1990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62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62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62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5867400"/>
            <a:ext cx="62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7" y="4817848"/>
            <a:ext cx="536575" cy="78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 descr="http://www.question58.com/uploads/1/3/2/9/13292750/2002950_orig.jpg?2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0998"/>
            <a:ext cx="3048000" cy="427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2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40014"/>
              </p:ext>
            </p:extLst>
          </p:nvPr>
        </p:nvGraphicFramePr>
        <p:xfrm>
          <a:off x="685800" y="235966"/>
          <a:ext cx="4419600" cy="6524311"/>
        </p:xfrm>
        <a:graphic>
          <a:graphicData uri="http://schemas.openxmlformats.org/drawingml/2006/table">
            <a:tbl>
              <a:tblPr firstRow="1" firstCol="1" bandRow="1"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Andrew Hill, J.D.</a:t>
                      </a:r>
                      <a:r>
                        <a:rPr lang="en-US" sz="1000" b="1" dirty="0">
                          <a:effectLst/>
                          <a:latin typeface="Calibri"/>
                        </a:rPr>
                        <a:t> 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 </a:t>
                      </a:r>
                      <a:br>
                        <a:rPr lang="en-US" sz="1000" dirty="0">
                          <a:effectLst/>
                          <a:latin typeface="Calibri"/>
                        </a:rPr>
                      </a:b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Administrative/Student Affairs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Director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Service Learning Center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St. Mary's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 Antonio, Texas 	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2003 - 2006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Interim Director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Service Learning Center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St. Mary's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2002 - 2003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Associate Director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Service Learning Center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St. Mary's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 Antonio, Texas	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2001 - 2002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Associate Dean of Students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Student Life Office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St. Mary's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 Antonio, Texas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1997 - 2001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Associate Director of Admissions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Office of Admissions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University of St. Thomas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Houston, Texas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1992 - 1993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091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Assistant Director of Admissions 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Office of Admissions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St. Mary's University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 Antonio, Texas	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1988 - 1990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291" marR="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14400"/>
            <a:ext cx="62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62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62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62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5867400"/>
            <a:ext cx="62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7" y="4817848"/>
            <a:ext cx="536575" cy="78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 descr="http://www.question58.com/uploads/1/3/2/9/13292750/8505248_orig.png?2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48" y="885825"/>
            <a:ext cx="3878935" cy="28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41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hill76\Desktop\HPSCANS\Question 58 gallery of photos\SLC Staff - 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1" y="457201"/>
            <a:ext cx="7086600" cy="38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4611491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led the Service Learning Center at </a:t>
            </a:r>
          </a:p>
          <a:p>
            <a:pPr algn="ctr"/>
            <a:r>
              <a:rPr lang="en-US" dirty="0"/>
              <a:t>St. Mary’s University for four years (2002 – 2006), and gained valuable experience with budgets and supervision of the professional staff. </a:t>
            </a:r>
          </a:p>
        </p:txBody>
      </p:sp>
    </p:spTree>
    <p:extLst>
      <p:ext uri="{BB962C8B-B14F-4D97-AF65-F5344CB8AC3E}">
        <p14:creationId xmlns:p14="http://schemas.microsoft.com/office/powerpoint/2010/main" val="1036286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2061</Words>
  <Application>Microsoft Office PowerPoint</Application>
  <PresentationFormat>On-screen Show (4:3)</PresentationFormat>
  <Paragraphs>697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Document</vt:lpstr>
      <vt:lpstr>Andrew Hill, J.D. . Associate Professor of Philosophy</vt:lpstr>
      <vt:lpstr>Andrew Hill, J.D.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have led teams that have received significant grants:</vt:lpstr>
      <vt:lpstr>I have led teams that have received significant grants:</vt:lpstr>
      <vt:lpstr>I have led teams that have received significant grants:</vt:lpstr>
      <vt:lpstr>I have led teams that have received significant grants: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Andrew Hill, J.D.</vt:lpstr>
      <vt:lpstr>Andrew Hill, J.D.</vt:lpstr>
    </vt:vector>
  </TitlesOfParts>
  <Company>Alamo Colleges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Northwest Vista College</dc:creator>
  <cp:lastModifiedBy>Kirsten  Anderson</cp:lastModifiedBy>
  <cp:revision>74</cp:revision>
  <dcterms:created xsi:type="dcterms:W3CDTF">2013-07-23T16:44:43Z</dcterms:created>
  <dcterms:modified xsi:type="dcterms:W3CDTF">2020-02-26T19:51:14Z</dcterms:modified>
</cp:coreProperties>
</file>